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59" r:id="rId4"/>
    <p:sldId id="263" r:id="rId5"/>
    <p:sldId id="274" r:id="rId6"/>
    <p:sldId id="264" r:id="rId7"/>
    <p:sldId id="271" r:id="rId8"/>
    <p:sldId id="261" r:id="rId9"/>
    <p:sldId id="265" r:id="rId10"/>
    <p:sldId id="275" r:id="rId11"/>
    <p:sldId id="262" r:id="rId12"/>
    <p:sldId id="266" r:id="rId13"/>
    <p:sldId id="267" r:id="rId14"/>
    <p:sldId id="276" r:id="rId15"/>
    <p:sldId id="268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6" autoAdjust="0"/>
    <p:restoredTop sz="94660"/>
  </p:normalViewPr>
  <p:slideViewPr>
    <p:cSldViewPr snapToGrid="0">
      <p:cViewPr>
        <p:scale>
          <a:sx n="93" d="100"/>
          <a:sy n="93" d="100"/>
        </p:scale>
        <p:origin x="204" y="-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C3DFF-2BB2-4053-A526-2490B792D5B3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64B00-7718-497F-B6D6-488DEA9AF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6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17C99-9DA4-2190-F281-D7424031A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923A0B-8E8B-5218-37E7-6B2AB2D06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A9B06-C4A0-A9D0-C982-B31552037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12/29/2025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E9825-C160-347B-8C93-84E97A712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06EAC-4EC0-F750-6BC1-42D104347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70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AAF06-04D3-D321-5354-7DE99779A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DA5001-C7E2-591B-FA88-E7352AD9CE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949CD-D8A7-CCDB-B00A-D018145DF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12/29/2025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A90EB-80FC-12DB-5D9D-79FEE4DC3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EAAAF-CDD6-A3AF-94C2-05464EA2C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1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4861DA-534B-C3BB-478B-4DEFE7AB0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51B8A6-A62A-D8CF-03F1-CAFF8B10D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D4714-3680-89BB-8585-2A6D7172F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12/29/2025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B3F73-79D1-F9EE-F2BD-B0686E665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FCCC9-B4D3-012B-261B-902FCF246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63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18CC4-6400-853E-2712-BE131DECC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7947E-5317-4D15-62A2-FB8B6B827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7AF0C-166C-13D3-7A02-39766EF1E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12/29/2025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67959-CCB0-4417-1233-ABC7A4F30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3939D-CB65-9FC5-1D31-A5FFE197C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61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4624-0A9A-DE58-6679-0A550E6F1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F4258-D289-0FD6-64C4-6BAC2C461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9B524-8FD7-2BC9-160C-86877BDDB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12/29/2025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1675C-93C7-5120-0824-03D2B709A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3B65A-760A-EB46-BA32-1FACD6D6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3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24CC3-F216-7508-54A3-C5ACCB51E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F8413-6872-FA40-04CC-DBC1669642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DF574-1EE7-D06E-4F94-BCCBA3BA52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577B23-4394-84C7-741B-46723ADF1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12/29/2025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C3CECF-594F-E0FF-D3BA-2F6D44E08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by Norbert Doerry                                                                                  This work is licensed via: CC BY 4.0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71DCC2-952E-710E-83A3-120F83BF0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69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5959A-1E60-88E3-12A6-E747F3AFE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3AC01-9DCF-BBB3-B089-27EB03698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F32DD9-FC55-1A10-7C03-A0CDC6983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B6F509-3153-28CA-1082-A5D223CE59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3F6C0F-46FC-70E2-09B4-4153BE137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7C965E-096C-366A-466E-9F73248CE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12/29/2025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7EE2D0-FBBA-AEA4-5EBF-DBEAFD92D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by Norbert Doerry                                                                                  This work is licensed via: CC BY 4.0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DB73D0-4AC2-7B5E-454E-2AA133760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39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A07EA-B6E2-A900-E569-F9AB7598B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1D3FB4-85A4-BC59-7B1C-1BF1B5372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12/29/2025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1DB1A4-CA63-70FA-68F4-A93A17068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by Norbert Doerry                                                                                  This work is licensed via: CC BY 4.0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2765C1-4F23-3E24-4A17-F898E50C7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98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2DB13B-7688-9805-F507-16226BCBF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12/29/2025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70AC75-7586-E065-B74E-23D8A9EFF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by Norbert Doerry                                                                                  This work is licensed via: CC BY 4.0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12A63-4BE8-39E3-4CD1-985DACD7F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58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9C4BE-8DDC-1275-15E8-53F6F649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6C3D3-2F3E-074C-B3FE-940E08A0C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ECDC4C-9777-2EE7-FDAB-85AEEDD80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4FE253-0208-0C22-0FEB-D8EB77ECA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12/29/2025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E4F0C5-3E8D-97F9-675A-1B0A95256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by Norbert Doerry                                                                                  This work is licensed via: CC BY 4.0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8B8DDF-B563-10EF-26FF-6BE4A4AB9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2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B94B5-74A6-AA70-5057-1B1D04E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1EB151-CBE9-67F0-6130-B13410F7BE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8696A1-0A82-7521-2D2B-4984ADE50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35186-2F9E-078E-A122-BA42F044F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12/29/2025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CA6DD4-64A8-6261-D5E1-485F9CA2B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by Norbert Doerry                                                                                  This work is licensed via: CC BY 4.0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81408-CD0E-68ED-060A-5EFD91687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01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80195E-FB59-672E-5BAF-9A232FD51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7BBB7-754A-9617-4F0F-D13CE593E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B265C-1285-27D1-6301-57675008FF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12/29/2025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DA91B-C8F3-35E0-9C9F-67944859F3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© 2025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F70E4-1957-E67E-1A4E-05B0FD57E6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4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doerry.org/norbert/MarineElectricalPowerSystems/index.ht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2C01C-FF08-0435-57C1-318B51A8A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452" y="2272275"/>
            <a:ext cx="9841230" cy="2387600"/>
          </a:xfrm>
        </p:spPr>
        <p:txBody>
          <a:bodyPr anchor="ctr">
            <a:no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Architectures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Shipboard Power System Fundamentals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Revision of 29 December 2025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1640AB-A565-F727-2337-204016324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10886"/>
            <a:ext cx="8654716" cy="1655762"/>
          </a:xfrm>
        </p:spPr>
        <p:txBody>
          <a:bodyPr/>
          <a:lstStyle/>
          <a:p>
            <a:r>
              <a:rPr lang="en-US" dirty="0"/>
              <a:t>Dr. Norbert Doerry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345E6F-B6B9-9C80-7F87-1F2167CEDE5C}"/>
              </a:ext>
            </a:extLst>
          </p:cNvPr>
          <p:cNvSpPr txBox="1"/>
          <p:nvPr/>
        </p:nvSpPr>
        <p:spPr>
          <a:xfrm>
            <a:off x="2706189" y="5505142"/>
            <a:ext cx="90111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http://doerry.org/norbert/MarineElectricalPowerSystems/index.htm</a:t>
            </a:r>
            <a:endParaRPr lang="en-US" dirty="0"/>
          </a:p>
          <a:p>
            <a:r>
              <a:rPr lang="en-US" dirty="0"/>
              <a:t>© 2025 by Norbert Doerry</a:t>
            </a:r>
            <a:br>
              <a:rPr lang="en-US" dirty="0"/>
            </a:br>
            <a:r>
              <a:rPr lang="en-US" dirty="0"/>
              <a:t>This work is licensed via: CC BY 4.0   (https://creativecommons.org/)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913044E-C0F4-BA34-07EE-457D30058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37359" y="5589416"/>
            <a:ext cx="766933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4A2807-77D8-8DCF-8A1B-1B05995E5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143" y="5589416"/>
            <a:ext cx="766933" cy="76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97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E71AB-5443-EEFF-D728-EC3D221EB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Propulsion system building blocks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C27CB-021C-A3EC-E197-63696C8FA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11202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Mechanical or Hybrid</a:t>
            </a:r>
          </a:p>
          <a:p>
            <a:pPr lvl="1"/>
            <a:r>
              <a:rPr lang="en-US" dirty="0"/>
              <a:t>Prime mover </a:t>
            </a:r>
          </a:p>
          <a:p>
            <a:pPr lvl="1"/>
            <a:r>
              <a:rPr lang="en-US" dirty="0"/>
              <a:t>Reduction gears</a:t>
            </a:r>
          </a:p>
          <a:p>
            <a:r>
              <a:rPr lang="en-US" dirty="0"/>
              <a:t>Electric Propulsion</a:t>
            </a:r>
          </a:p>
          <a:p>
            <a:pPr lvl="1"/>
            <a:r>
              <a:rPr lang="en-US" dirty="0"/>
              <a:t>Propulsion motors</a:t>
            </a:r>
          </a:p>
          <a:p>
            <a:pPr lvl="1"/>
            <a:r>
              <a:rPr lang="en-US" dirty="0"/>
              <a:t>Motor drive</a:t>
            </a:r>
          </a:p>
          <a:p>
            <a:pPr lvl="1"/>
            <a:r>
              <a:rPr lang="en-US" dirty="0"/>
              <a:t>Propulsion transformer</a:t>
            </a:r>
          </a:p>
          <a:p>
            <a:pPr lvl="1"/>
            <a:r>
              <a:rPr lang="en-US" dirty="0"/>
              <a:t>Electrical filters</a:t>
            </a:r>
          </a:p>
          <a:p>
            <a:pPr lvl="1"/>
            <a:r>
              <a:rPr lang="en-US" dirty="0"/>
              <a:t>Dynamic braking resistors</a:t>
            </a:r>
          </a:p>
          <a:p>
            <a:r>
              <a:rPr lang="en-US" dirty="0"/>
              <a:t>Shafting</a:t>
            </a:r>
          </a:p>
          <a:p>
            <a:r>
              <a:rPr lang="en-US" dirty="0"/>
              <a:t>Line (shaft) and thrust bearings</a:t>
            </a:r>
          </a:p>
          <a:p>
            <a:r>
              <a:rPr lang="en-US" dirty="0"/>
              <a:t>Sern tubes</a:t>
            </a:r>
          </a:p>
          <a:p>
            <a:r>
              <a:rPr lang="en-US" dirty="0"/>
              <a:t>Struts</a:t>
            </a:r>
          </a:p>
          <a:p>
            <a:r>
              <a:rPr lang="en-US" dirty="0"/>
              <a:t>Propulsors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92B97-1AC1-84A3-8B07-4C5DC1346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12/29/2025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B32D82-6F9E-AFF6-24DA-F1585BB6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5E527-0F07-9DF9-423B-EE555B70C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570A4B-5FE6-DA42-1E00-271F8E07E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805" y="2273627"/>
            <a:ext cx="5822022" cy="27833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103D97-B16C-6299-E1AD-B240102CFEBF}"/>
              </a:ext>
            </a:extLst>
          </p:cNvPr>
          <p:cNvSpPr txBox="1"/>
          <p:nvPr/>
        </p:nvSpPr>
        <p:spPr>
          <a:xfrm>
            <a:off x="10948827" y="3328827"/>
            <a:ext cx="9501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To</a:t>
            </a:r>
          </a:p>
          <a:p>
            <a:pPr algn="ctr"/>
            <a:r>
              <a:rPr lang="en-US" sz="1200" dirty="0"/>
              <a:t>Stern tubes</a:t>
            </a:r>
          </a:p>
          <a:p>
            <a:pPr algn="ctr"/>
            <a:r>
              <a:rPr lang="en-US" sz="1200" dirty="0"/>
              <a:t>Struts</a:t>
            </a:r>
          </a:p>
          <a:p>
            <a:pPr algn="ctr"/>
            <a:r>
              <a:rPr lang="en-US" sz="1200" dirty="0"/>
              <a:t>Propulsors</a:t>
            </a:r>
          </a:p>
        </p:txBody>
      </p:sp>
    </p:spTree>
    <p:extLst>
      <p:ext uri="{BB962C8B-B14F-4D97-AF65-F5344CB8AC3E}">
        <p14:creationId xmlns:p14="http://schemas.microsoft.com/office/powerpoint/2010/main" val="3137257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01756-4AC1-AB21-7A89-BC182D56C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drive ship propulsion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1E1C7-B4E5-E91B-4EA5-DC7CC0694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5311387" cy="4530725"/>
          </a:xfrm>
        </p:spPr>
        <p:txBody>
          <a:bodyPr>
            <a:normAutofit/>
          </a:bodyPr>
          <a:lstStyle/>
          <a:p>
            <a:r>
              <a:rPr lang="en-US" dirty="0"/>
              <a:t>Prime movers</a:t>
            </a:r>
          </a:p>
          <a:p>
            <a:pPr lvl="1"/>
            <a:r>
              <a:rPr lang="en-US" dirty="0"/>
              <a:t>Gas turbines</a:t>
            </a:r>
          </a:p>
          <a:p>
            <a:pPr lvl="1"/>
            <a:r>
              <a:rPr lang="en-US" dirty="0"/>
              <a:t>Low speed diesel engines</a:t>
            </a:r>
          </a:p>
          <a:p>
            <a:pPr lvl="1"/>
            <a:r>
              <a:rPr lang="en-US" dirty="0"/>
              <a:t>Medium speed diesel engines</a:t>
            </a:r>
          </a:p>
          <a:p>
            <a:pPr lvl="1"/>
            <a:r>
              <a:rPr lang="en-US" dirty="0"/>
              <a:t>(Steam turbine)</a:t>
            </a:r>
          </a:p>
          <a:p>
            <a:r>
              <a:rPr lang="en-US" dirty="0"/>
              <a:t>Combinations of prime movers</a:t>
            </a:r>
          </a:p>
          <a:p>
            <a:pPr lvl="1"/>
            <a:r>
              <a:rPr lang="en-US" dirty="0"/>
              <a:t>CODAG – Combined Diesel And Gas Turbine</a:t>
            </a:r>
          </a:p>
          <a:p>
            <a:pPr lvl="1"/>
            <a:r>
              <a:rPr lang="en-US" dirty="0"/>
              <a:t>CODOG – Combined Diesel Or Gas Turbine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7740E-C146-B7E1-81EA-BBC8A9645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12/29/2025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10AA993-5C70-B0BF-0854-7EA84651C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by Norbert Doerry                                                                                  This work is licensed via: CC BY 4.0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05D20E-C9A4-0C36-0E86-B14636FF7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11</a:t>
            </a:fld>
            <a:endParaRPr lang="en-US"/>
          </a:p>
        </p:txBody>
      </p:sp>
      <p:pic>
        <p:nvPicPr>
          <p:cNvPr id="10" name="Picture 9" descr="A diagram of a diesel engine&#10;&#10;AI-generated content may be incorrect.">
            <a:extLst>
              <a:ext uri="{FF2B5EF4-FFF2-40B4-BE49-F238E27FC236}">
                <a16:creationId xmlns:a16="http://schemas.microsoft.com/office/drawing/2014/main" id="{DA766595-E9A4-D92F-AF5A-F6C31008A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477" y="1449281"/>
            <a:ext cx="1463871" cy="2054906"/>
          </a:xfrm>
          <a:prstGeom prst="rect">
            <a:avLst/>
          </a:prstGeom>
        </p:spPr>
      </p:pic>
      <p:pic>
        <p:nvPicPr>
          <p:cNvPr id="12" name="Picture 11" descr="A diagram of gas turbine and turbine gear&#10;&#10;AI-generated content may be incorrect.">
            <a:extLst>
              <a:ext uri="{FF2B5EF4-FFF2-40B4-BE49-F238E27FC236}">
                <a16:creationId xmlns:a16="http://schemas.microsoft.com/office/drawing/2014/main" id="{EDDDFF54-0601-F484-52AD-9BB312ABE2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542" y="1448034"/>
            <a:ext cx="1464703" cy="2057400"/>
          </a:xfrm>
          <a:prstGeom prst="rect">
            <a:avLst/>
          </a:prstGeom>
        </p:spPr>
      </p:pic>
      <p:pic>
        <p:nvPicPr>
          <p:cNvPr id="14" name="Picture 13" descr="A diagram of a turbine and turbine&#10;&#10;AI-generated content may be incorrect.">
            <a:extLst>
              <a:ext uri="{FF2B5EF4-FFF2-40B4-BE49-F238E27FC236}">
                <a16:creationId xmlns:a16="http://schemas.microsoft.com/office/drawing/2014/main" id="{494C9831-B7F6-15AB-A8DD-007F7A913F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645" y="3899918"/>
            <a:ext cx="1464703" cy="2057400"/>
          </a:xfrm>
          <a:prstGeom prst="rect">
            <a:avLst/>
          </a:prstGeom>
        </p:spPr>
      </p:pic>
      <p:pic>
        <p:nvPicPr>
          <p:cNvPr id="16" name="Picture 15" descr="A diagram of a machine&#10;&#10;AI-generated content may be incorrect.">
            <a:extLst>
              <a:ext uri="{FF2B5EF4-FFF2-40B4-BE49-F238E27FC236}">
                <a16:creationId xmlns:a16="http://schemas.microsoft.com/office/drawing/2014/main" id="{93D657DB-2F14-0B70-A2B2-34B5FD891A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614" y="3899918"/>
            <a:ext cx="1829631" cy="2057400"/>
          </a:xfrm>
          <a:prstGeom prst="rect">
            <a:avLst/>
          </a:prstGeom>
        </p:spPr>
      </p:pic>
      <p:pic>
        <p:nvPicPr>
          <p:cNvPr id="18" name="Picture 17" descr="A black and white drawing of a diesel engine&#10;&#10;AI-generated content may be incorrect.">
            <a:extLst>
              <a:ext uri="{FF2B5EF4-FFF2-40B4-BE49-F238E27FC236}">
                <a16:creationId xmlns:a16="http://schemas.microsoft.com/office/drawing/2014/main" id="{94BB13DC-AA6B-0376-B1FA-390EA623E7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879" y="1448034"/>
            <a:ext cx="1456241" cy="91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188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FBE04-A8F1-442D-3CCB-965CFE3D0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electric drive ship propulsion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D247B-20E4-021B-146A-9C8255FFC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66699" cy="4351338"/>
          </a:xfrm>
        </p:spPr>
        <p:txBody>
          <a:bodyPr/>
          <a:lstStyle/>
          <a:p>
            <a:r>
              <a:rPr lang="en-US" dirty="0"/>
              <a:t>Combine electric motor with prime mover</a:t>
            </a:r>
          </a:p>
          <a:p>
            <a:r>
              <a:rPr lang="en-US" dirty="0"/>
              <a:t>Combinations</a:t>
            </a:r>
          </a:p>
          <a:p>
            <a:pPr lvl="1"/>
            <a:r>
              <a:rPr lang="en-US" dirty="0"/>
              <a:t>CODLOG  - Combined Diesel Electric Or Gas Turbine</a:t>
            </a:r>
          </a:p>
          <a:p>
            <a:pPr lvl="1"/>
            <a:r>
              <a:rPr lang="en-US" dirty="0"/>
              <a:t>CODLAG – Combined Diesel Electric And Gas Turbine</a:t>
            </a:r>
          </a:p>
          <a:p>
            <a:pPr lvl="1"/>
            <a:r>
              <a:rPr lang="en-US" dirty="0"/>
              <a:t>CODLOD – Combined Diesel Electric Or Diesel</a:t>
            </a:r>
          </a:p>
          <a:p>
            <a:pPr lvl="1"/>
            <a:r>
              <a:rPr lang="en-US" dirty="0"/>
              <a:t>CODLAD – Combined Diesel Electric And Diesel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12B8D-E43E-3778-A2FF-DE68014BF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12/29/2025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25E3F-00E4-1AF7-860E-97CEB74C7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43AB4-816F-FD2C-AC7B-E7EE6315A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 descr="A diagram of a turbine and turbine&#10;&#10;AI-generated content may be incorrect.">
            <a:extLst>
              <a:ext uri="{FF2B5EF4-FFF2-40B4-BE49-F238E27FC236}">
                <a16:creationId xmlns:a16="http://schemas.microsoft.com/office/drawing/2014/main" id="{6C0D63CA-8FB2-EC04-A257-A9D827B7E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092" y="2629694"/>
            <a:ext cx="1952937" cy="2743200"/>
          </a:xfrm>
          <a:prstGeom prst="rect">
            <a:avLst/>
          </a:prstGeom>
        </p:spPr>
      </p:pic>
      <p:pic>
        <p:nvPicPr>
          <p:cNvPr id="10" name="Picture 9" descr="Diagram of a diagram of a turbine and turbine&#10;&#10;AI-generated content may be incorrect.">
            <a:extLst>
              <a:ext uri="{FF2B5EF4-FFF2-40B4-BE49-F238E27FC236}">
                <a16:creationId xmlns:a16="http://schemas.microsoft.com/office/drawing/2014/main" id="{5F1A2CBF-1824-0791-57E5-D85AABB9B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980" y="2629694"/>
            <a:ext cx="286512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826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4FC45-78E5-09ED-9A3F-8069507A0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power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D460E-48D1-6328-986D-ED0001FC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All prime movers used to generate electrical power (Generator sets)</a:t>
            </a:r>
          </a:p>
          <a:p>
            <a:r>
              <a:rPr lang="en-US" dirty="0"/>
              <a:t>Generator sets power both ship service (PLM) and Propulsion Motors (PMM) at the same time.</a:t>
            </a:r>
          </a:p>
          <a:p>
            <a:r>
              <a:rPr lang="en-US" dirty="0"/>
              <a:t>Propulsion system starts with the electrical interface of the PMM to the PDM.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99C38-710C-8DBD-9735-E4F6D63E1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12/29/2025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E7B18-5527-07A6-B491-06B4913A3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F5F20-75FD-1820-AC98-1BFD996F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 descr="A diagram of a motor drive&#10;&#10;AI-generated content may be incorrect.">
            <a:extLst>
              <a:ext uri="{FF2B5EF4-FFF2-40B4-BE49-F238E27FC236}">
                <a16:creationId xmlns:a16="http://schemas.microsoft.com/office/drawing/2014/main" id="{FFF8E252-6BAE-F632-73CF-0ECD5FF16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525" y="2024187"/>
            <a:ext cx="409401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4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1DFD7-1C76-3E54-BAA4-DAE48CE0C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Drive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821BC-898E-E823-6E2A-DB5004370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51661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Similar to Mechanical Drive except</a:t>
            </a:r>
          </a:p>
          <a:p>
            <a:pPr lvl="1"/>
            <a:r>
              <a:rPr lang="en-US" dirty="0"/>
              <a:t>Reduction gear is replaced with:</a:t>
            </a:r>
          </a:p>
          <a:p>
            <a:pPr lvl="2"/>
            <a:r>
              <a:rPr lang="en-US" dirty="0"/>
              <a:t>Propulsion generator</a:t>
            </a:r>
          </a:p>
          <a:p>
            <a:pPr lvl="2"/>
            <a:r>
              <a:rPr lang="en-US" dirty="0"/>
              <a:t>Possibly a motor drive</a:t>
            </a:r>
          </a:p>
          <a:p>
            <a:pPr lvl="2"/>
            <a:r>
              <a:rPr lang="en-US" dirty="0"/>
              <a:t>Propulsion motor</a:t>
            </a:r>
          </a:p>
          <a:p>
            <a:r>
              <a:rPr lang="en-US" dirty="0"/>
              <a:t>At high speeds, motors and generators operated synchronously</a:t>
            </a:r>
          </a:p>
          <a:p>
            <a:pPr lvl="1"/>
            <a:r>
              <a:rPr lang="en-US" dirty="0"/>
              <a:t>Generator produces power with a frequency proportional to the shaft speed.</a:t>
            </a:r>
          </a:p>
          <a:p>
            <a:r>
              <a:rPr lang="en-US" dirty="0"/>
              <a:t>At low speeds:</a:t>
            </a:r>
          </a:p>
          <a:p>
            <a:pPr lvl="1"/>
            <a:r>
              <a:rPr lang="en-US" dirty="0"/>
              <a:t>Use motor drive, or</a:t>
            </a:r>
          </a:p>
          <a:p>
            <a:pPr lvl="1"/>
            <a:r>
              <a:rPr lang="en-US" dirty="0"/>
              <a:t>Operate motor drive and generator synchronously</a:t>
            </a:r>
          </a:p>
          <a:p>
            <a:pPr lvl="2"/>
            <a:r>
              <a:rPr lang="en-US" dirty="0"/>
              <a:t>Possibly use controllable pitch propeller</a:t>
            </a:r>
          </a:p>
          <a:p>
            <a:r>
              <a:rPr lang="en-US" dirty="0"/>
              <a:t>Although once common, seldom used.</a:t>
            </a:r>
          </a:p>
          <a:p>
            <a:pPr lvl="1"/>
            <a:r>
              <a:rPr lang="en-US" dirty="0"/>
              <a:t>Integrated Power Systems used instead.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1A701-8760-C5D0-9810-AA309512D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12/29/2025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FD74F-8B1F-9E6C-7AF9-C44BE796F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0DD47-A363-E269-9E08-AA8E2EBFB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 descr="A diagram of a motor drive&#10;&#10;AI-generated content may be incorrect.">
            <a:extLst>
              <a:ext uri="{FF2B5EF4-FFF2-40B4-BE49-F238E27FC236}">
                <a16:creationId xmlns:a16="http://schemas.microsoft.com/office/drawing/2014/main" id="{549105D1-B6DF-F788-B62A-A9A7EFA25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239" y="2363056"/>
            <a:ext cx="384602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216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E39EB-849C-1289-134D-0797E5892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A.C. vs D.C. power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D8918-8B74-FFFB-D29C-345E3D842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A.C. power generation and distribution is most common</a:t>
            </a:r>
          </a:p>
          <a:p>
            <a:pPr lvl="1"/>
            <a:r>
              <a:rPr lang="en-US" dirty="0"/>
              <a:t>Most loads require low voltage </a:t>
            </a:r>
            <a:r>
              <a:rPr lang="en-US" dirty="0" err="1"/>
              <a:t>a.c.</a:t>
            </a:r>
            <a:r>
              <a:rPr lang="en-US" dirty="0"/>
              <a:t> power.</a:t>
            </a:r>
          </a:p>
          <a:p>
            <a:pPr lvl="1"/>
            <a:r>
              <a:rPr lang="en-US" dirty="0"/>
              <a:t>Transformers provide reliable voltage conversion; enabling medium voltage </a:t>
            </a:r>
            <a:r>
              <a:rPr lang="en-US" dirty="0" err="1"/>
              <a:t>a.c.</a:t>
            </a:r>
            <a:r>
              <a:rPr lang="en-US" dirty="0"/>
              <a:t> power generation and distribution.</a:t>
            </a:r>
          </a:p>
          <a:p>
            <a:r>
              <a:rPr lang="en-US" dirty="0"/>
              <a:t>Low voltage </a:t>
            </a:r>
            <a:r>
              <a:rPr lang="en-US" dirty="0" err="1"/>
              <a:t>d.c.</a:t>
            </a:r>
            <a:r>
              <a:rPr lang="en-US" dirty="0"/>
              <a:t> power generation and distribution becoming more prevalent</a:t>
            </a:r>
          </a:p>
          <a:p>
            <a:pPr lvl="1"/>
            <a:r>
              <a:rPr lang="en-US" dirty="0"/>
              <a:t>Enables more efficient operation of diesel generator sets.</a:t>
            </a:r>
          </a:p>
          <a:p>
            <a:pPr lvl="1"/>
            <a:r>
              <a:rPr lang="en-US" dirty="0"/>
              <a:t>Easier integration of energy storage.</a:t>
            </a:r>
          </a:p>
          <a:p>
            <a:pPr lvl="1"/>
            <a:r>
              <a:rPr lang="en-US" dirty="0"/>
              <a:t>Possible reduction in total power conversion steps.</a:t>
            </a:r>
          </a:p>
          <a:p>
            <a:r>
              <a:rPr lang="en-US" dirty="0"/>
              <a:t>Medium voltage </a:t>
            </a:r>
            <a:r>
              <a:rPr lang="en-US" dirty="0" err="1"/>
              <a:t>d.c.</a:t>
            </a:r>
            <a:r>
              <a:rPr lang="en-US" dirty="0"/>
              <a:t> power generation and distribution is technologically limited</a:t>
            </a:r>
          </a:p>
          <a:p>
            <a:pPr lvl="1"/>
            <a:r>
              <a:rPr lang="en-US" dirty="0"/>
              <a:t>Largely due to limitations in fault protection equipment.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FAB5B-42B5-3DBC-3E53-B3B288982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12/29/2025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6B5-3195-723A-90A5-46992EA1A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DF5E0-A263-9B01-A377-3C5FDAD1C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41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2CCF5-8724-C05A-33F2-5C558C4C6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voltage vs medium (high) voltage distribution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33E07-ACDE-04C6-F4E4-2EE5347FD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Generating and distribution low voltage generally preferred if total electrical load is low (below several MW).</a:t>
            </a:r>
          </a:p>
          <a:p>
            <a:pPr lvl="1"/>
            <a:r>
              <a:rPr lang="en-US" dirty="0"/>
              <a:t>Minimize voltage conversion steps</a:t>
            </a:r>
          </a:p>
          <a:p>
            <a:r>
              <a:rPr lang="en-US" dirty="0"/>
              <a:t>At higher power levels, fault protection equipment (such as circuit breakers) are not available for low voltages.</a:t>
            </a:r>
          </a:p>
          <a:p>
            <a:pPr lvl="1"/>
            <a:r>
              <a:rPr lang="en-US" dirty="0"/>
              <a:t>Alternative is generation and primary distribution at medium voltage.</a:t>
            </a:r>
          </a:p>
          <a:p>
            <a:r>
              <a:rPr lang="en-US" dirty="0"/>
              <a:t>Fault protection for medium voltage </a:t>
            </a:r>
            <a:r>
              <a:rPr lang="en-US" dirty="0" err="1"/>
              <a:t>d.c.</a:t>
            </a:r>
            <a:r>
              <a:rPr lang="en-US" dirty="0"/>
              <a:t> systems not commercially available.</a:t>
            </a:r>
          </a:p>
          <a:p>
            <a:pPr lvl="1"/>
            <a:r>
              <a:rPr lang="en-US" dirty="0"/>
              <a:t>Laboratory medium voltage </a:t>
            </a:r>
            <a:r>
              <a:rPr lang="en-US" dirty="0" err="1"/>
              <a:t>d.c.</a:t>
            </a:r>
            <a:r>
              <a:rPr lang="en-US" dirty="0"/>
              <a:t> circuit breakers have been successfully tested.</a:t>
            </a:r>
          </a:p>
          <a:p>
            <a:pPr lvl="1"/>
            <a:r>
              <a:rPr lang="en-US" dirty="0"/>
              <a:t>Medium voltage </a:t>
            </a:r>
            <a:r>
              <a:rPr lang="en-US" dirty="0" err="1"/>
              <a:t>d.c.</a:t>
            </a:r>
            <a:r>
              <a:rPr lang="en-US" dirty="0"/>
              <a:t> circuit breakers are anticipated to eventually be commercially available.</a:t>
            </a:r>
          </a:p>
          <a:p>
            <a:r>
              <a:rPr lang="en-US" dirty="0"/>
              <a:t>Most loads still require low voltage (typically </a:t>
            </a:r>
            <a:r>
              <a:rPr lang="en-US" dirty="0" err="1"/>
              <a:t>a.c.</a:t>
            </a:r>
            <a:r>
              <a:rPr lang="en-US" dirty="0"/>
              <a:t>) power.</a:t>
            </a:r>
          </a:p>
          <a:p>
            <a:pPr lvl="1"/>
            <a:r>
              <a:rPr lang="en-US" dirty="0"/>
              <a:t>Provided with transformers from </a:t>
            </a:r>
            <a:r>
              <a:rPr lang="en-US" dirty="0" err="1"/>
              <a:t>a.c.</a:t>
            </a:r>
            <a:r>
              <a:rPr lang="en-US" dirty="0"/>
              <a:t> medium voltage distribution.</a:t>
            </a:r>
          </a:p>
          <a:p>
            <a:pPr lvl="1"/>
            <a:r>
              <a:rPr lang="en-US" dirty="0"/>
              <a:t>Provided with power converters from </a:t>
            </a:r>
            <a:r>
              <a:rPr lang="en-US" dirty="0" err="1"/>
              <a:t>d.c.</a:t>
            </a:r>
            <a:r>
              <a:rPr lang="en-US" dirty="0"/>
              <a:t> medium voltage distribution.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5E098-F6AE-2EA6-2C0F-90EC643C2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12/29/2025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D4990-50B3-2651-7FDB-28F9DAEDA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DF575-D19D-B155-4BBA-E8FC299EE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852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4E37A-1703-6FB9-2575-109AAB2D8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9DB4A07-2102-4C2B-A526-8C77D69B25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6193222"/>
              </p:ext>
            </p:extLst>
          </p:nvPr>
        </p:nvGraphicFramePr>
        <p:xfrm>
          <a:off x="878305" y="1690688"/>
          <a:ext cx="10475495" cy="4023360"/>
        </p:xfrm>
        <a:graphic>
          <a:graphicData uri="http://schemas.openxmlformats.org/drawingml/2006/table">
            <a:tbl>
              <a:tblPr/>
              <a:tblGrid>
                <a:gridCol w="7772400">
                  <a:extLst>
                    <a:ext uri="{9D8B030D-6E8A-4147-A177-3AD203B41FA5}">
                      <a16:colId xmlns:a16="http://schemas.microsoft.com/office/drawing/2014/main" val="136993684"/>
                    </a:ext>
                  </a:extLst>
                </a:gridCol>
                <a:gridCol w="2703095">
                  <a:extLst>
                    <a:ext uri="{9D8B030D-6E8A-4147-A177-3AD203B41FA5}">
                      <a16:colId xmlns:a16="http://schemas.microsoft.com/office/drawing/2014/main" val="35242959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What is an architecture and what are the architectural modules (building blocks) of ship’s electrical and propulsion architectures?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Understand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7165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What are implications of a radial architecture, zonal architecture, and ring bus architecture</a:t>
                      </a:r>
                      <a:r>
                        <a:rPr lang="en-US" sz="2400" dirty="0"/>
                        <a:t>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Understand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67664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What are implications of a mechanical drive ship design, a hybrid drive ship design, and an integrated electric drive ship design</a:t>
                      </a:r>
                      <a:r>
                        <a:rPr lang="en-US" sz="2400" dirty="0"/>
                        <a:t>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/>
                        <a:t>Understand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7787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What are implications of current type (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a.c.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d.c.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and  voltage level  (low voltage and medium voltage) buses</a:t>
                      </a:r>
                      <a:r>
                        <a:rPr lang="en-US" sz="2400" dirty="0"/>
                        <a:t>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/>
                        <a:t>Understand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0842452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015D9-38E8-E847-C008-DB1110973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12/29/2025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DD3884-9312-6666-2D66-9D808AD3D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by Norbert Doerry                                                                                  This work is licensed via: CC BY 4.0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EA09397-2C28-EC61-6B7C-562B74580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07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F783D-F77E-A407-C4C7-29FF037E0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2715C-1042-59F2-AB4F-E9857E2D2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87453" cy="4351338"/>
          </a:xfrm>
        </p:spPr>
        <p:txBody>
          <a:bodyPr>
            <a:normAutofit/>
          </a:bodyPr>
          <a:lstStyle/>
          <a:p>
            <a:r>
              <a:rPr lang="en-US" dirty="0"/>
              <a:t>Defines patterns for how elements of a system can connect and interact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52074-00FB-6897-380E-D301E4835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12/29/2025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36F180D-09B6-0DB5-50E0-E1B8EB69B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by Norbert Doerry                                                                                  This work is licensed via: CC BY 4.0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1693D0-3E4C-6F08-F405-D248351DB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3</a:t>
            </a:fld>
            <a:endParaRPr lang="en-US"/>
          </a:p>
        </p:txBody>
      </p:sp>
      <p:pic>
        <p:nvPicPr>
          <p:cNvPr id="10" name="Picture 9" descr="A diagram of a power supply system&#10;&#10;AI-generated content may be incorrect.">
            <a:extLst>
              <a:ext uri="{FF2B5EF4-FFF2-40B4-BE49-F238E27FC236}">
                <a16:creationId xmlns:a16="http://schemas.microsoft.com/office/drawing/2014/main" id="{48271258-4A0E-1210-0E5E-9F7E8ACE1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442" y="1870075"/>
            <a:ext cx="4832123" cy="4205831"/>
          </a:xfrm>
          <a:prstGeom prst="rect">
            <a:avLst/>
          </a:prstGeom>
        </p:spPr>
      </p:pic>
      <p:pic>
        <p:nvPicPr>
          <p:cNvPr id="12" name="Picture 11" descr="A diagram of a machine&#10;&#10;AI-generated content may be incorrect.">
            <a:extLst>
              <a:ext uri="{FF2B5EF4-FFF2-40B4-BE49-F238E27FC236}">
                <a16:creationId xmlns:a16="http://schemas.microsoft.com/office/drawing/2014/main" id="{5EACCDB9-74FC-7CC0-081F-14A3778782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542" y="3130821"/>
            <a:ext cx="2511715" cy="282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76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E3873-0B21-D931-AC2D-1411C479C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2C05D-7F47-1B6D-4655-8B8CC830F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power system architectural modules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60968-869B-DDD1-4BC5-12F42839D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6566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Power Generation Module (PGM)</a:t>
            </a:r>
          </a:p>
          <a:p>
            <a:pPr lvl="1"/>
            <a:r>
              <a:rPr lang="en-US" dirty="0"/>
              <a:t>Converts fuel (or other source of energy) into electrical power.</a:t>
            </a:r>
          </a:p>
          <a:p>
            <a:pPr lvl="1"/>
            <a:r>
              <a:rPr lang="en-US" dirty="0"/>
              <a:t>Provides power to the PDM.</a:t>
            </a:r>
          </a:p>
          <a:p>
            <a:r>
              <a:rPr lang="en-US" dirty="0"/>
              <a:t>Power Distribution Module (PDM)</a:t>
            </a:r>
          </a:p>
          <a:p>
            <a:pPr lvl="1"/>
            <a:r>
              <a:rPr lang="en-US" dirty="0"/>
              <a:t>Provides power connectivity between other modules.</a:t>
            </a:r>
          </a:p>
          <a:p>
            <a:r>
              <a:rPr lang="en-US" dirty="0"/>
              <a:t>Power Conversion Module (PCM)</a:t>
            </a:r>
          </a:p>
          <a:p>
            <a:pPr lvl="1"/>
            <a:r>
              <a:rPr lang="en-US" dirty="0"/>
              <a:t>Converts electrical power of one type (interface standard) to another type.</a:t>
            </a:r>
          </a:p>
          <a:p>
            <a:r>
              <a:rPr lang="en-US" dirty="0"/>
              <a:t>Energy Storage Module (ESM)</a:t>
            </a:r>
          </a:p>
          <a:p>
            <a:pPr lvl="1"/>
            <a:r>
              <a:rPr lang="en-US" dirty="0"/>
              <a:t>Stores electrical energy (charges electrically and discharges electrically).</a:t>
            </a:r>
          </a:p>
          <a:p>
            <a:r>
              <a:rPr lang="en-US" dirty="0"/>
              <a:t>Platform Load Module (PLM)</a:t>
            </a:r>
          </a:p>
          <a:p>
            <a:pPr lvl="1"/>
            <a:r>
              <a:rPr lang="en-US" dirty="0"/>
              <a:t>User loads (can be called hotel loads or ship service loads).</a:t>
            </a:r>
          </a:p>
          <a:p>
            <a:r>
              <a:rPr lang="en-US" dirty="0"/>
              <a:t>Propulsion Motor Module (PMM)</a:t>
            </a:r>
          </a:p>
          <a:p>
            <a:pPr lvl="1"/>
            <a:r>
              <a:rPr lang="en-US" dirty="0"/>
              <a:t>Converts electrical power into mechanical power for propelling the ship.</a:t>
            </a:r>
          </a:p>
          <a:p>
            <a:r>
              <a:rPr lang="en-US" dirty="0"/>
              <a:t>Power Control Module (PCON)</a:t>
            </a:r>
          </a:p>
          <a:p>
            <a:pPr lvl="1"/>
            <a:r>
              <a:rPr lang="en-US" dirty="0"/>
              <a:t>Software (and possibly hardware) needed to successfully operate and maintain the electrical power system.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120CC-C79D-7AF5-17ED-78DE40B21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12/29/2025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7C4E50F-1DA6-59FE-36D4-AA0B7FA7C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by Norbert Doerry                                                                                  This work is licensed via: CC BY 4.0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1D7CB5B-D91B-403D-1751-0AFA0E533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10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8FBAC-74C4-E839-2CF8-6F53B516B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 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32FBE-C234-C4A2-027F-D56086181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Low, medium and high voltage are not universally defined to specific voltage levels.</a:t>
            </a:r>
          </a:p>
          <a:p>
            <a:pPr lvl="1"/>
            <a:r>
              <a:rPr lang="en-US" dirty="0"/>
              <a:t>Discipline specific definitions.</a:t>
            </a:r>
          </a:p>
          <a:p>
            <a:r>
              <a:rPr lang="en-US" dirty="0"/>
              <a:t>Low voltage</a:t>
            </a:r>
          </a:p>
          <a:p>
            <a:pPr lvl="1"/>
            <a:r>
              <a:rPr lang="en-US" dirty="0"/>
              <a:t>Up to 1,000 volts (either ac or dc).</a:t>
            </a:r>
          </a:p>
          <a:p>
            <a:pPr lvl="1"/>
            <a:r>
              <a:rPr lang="en-US" dirty="0"/>
              <a:t>Term “low voltage” may be defined differently depending on standard.</a:t>
            </a:r>
          </a:p>
          <a:p>
            <a:pPr lvl="2"/>
            <a:r>
              <a:rPr lang="en-US" dirty="0"/>
              <a:t>For example, many safety standards define low voltage as below ~40 volts.</a:t>
            </a:r>
          </a:p>
          <a:p>
            <a:r>
              <a:rPr lang="en-US" dirty="0"/>
              <a:t>Medium voltage (or high voltage)</a:t>
            </a:r>
          </a:p>
          <a:p>
            <a:pPr lvl="1"/>
            <a:r>
              <a:rPr lang="en-US" dirty="0"/>
              <a:t>1,000 volts (either ac or dc) to ~30,000 volts.</a:t>
            </a:r>
          </a:p>
          <a:p>
            <a:pPr lvl="1"/>
            <a:r>
              <a:rPr lang="en-US" dirty="0"/>
              <a:t>Virtually all shipboard electrical power systems below 15,000 volts.</a:t>
            </a:r>
          </a:p>
          <a:p>
            <a:pPr lvl="1"/>
            <a:r>
              <a:rPr lang="en-US" dirty="0"/>
              <a:t>Use of term “medium voltage” or “high voltage” inconsistent among standards.</a:t>
            </a:r>
          </a:p>
          <a:p>
            <a:r>
              <a:rPr lang="en-US" dirty="0"/>
              <a:t>1,000 may be considered either low voltage or medium (high) voltage depending on interface standard used.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5F517-2780-14F7-CD13-C3BD0ECCD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12/29/2025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D085E-D877-8B98-F0BD-38DAA08F6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6EC04-65C8-FC12-642A-CFC4D6164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30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4212F-0CDE-96D9-B241-DD520C280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F8EE1-8454-779E-BBB8-A5FF7222B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Radial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D60CE-4A53-CCA0-A7EC-25E0088F7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23474"/>
            <a:ext cx="7463589" cy="503287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Sources are PGMs, outputs of PCM, and discharge interfaces of ESM.</a:t>
            </a:r>
          </a:p>
          <a:p>
            <a:r>
              <a:rPr lang="en-US" dirty="0"/>
              <a:t>All sources connect to a switchboard and all switchboards have at least one source connected to it.</a:t>
            </a:r>
          </a:p>
          <a:p>
            <a:r>
              <a:rPr lang="en-US" dirty="0"/>
              <a:t>All loads powered via one or more PDMs from a single switchboard.</a:t>
            </a:r>
          </a:p>
          <a:p>
            <a:pPr lvl="1"/>
            <a:r>
              <a:rPr lang="en-US" dirty="0"/>
              <a:t>PDMs include load centers and power panels.</a:t>
            </a:r>
          </a:p>
          <a:p>
            <a:r>
              <a:rPr lang="en-US" dirty="0"/>
              <a:t>Switchboards are powered from attached sources or from other switchboards via bus-ties.</a:t>
            </a:r>
          </a:p>
          <a:p>
            <a:r>
              <a:rPr lang="en-US" dirty="0"/>
              <a:t>Critical loads use bus transfers to change connections from one switchboard to another.</a:t>
            </a:r>
          </a:p>
          <a:p>
            <a:r>
              <a:rPr lang="en-US" dirty="0"/>
              <a:t>Loads connected to each switchboard may be located anywhere in the ship.</a:t>
            </a:r>
          </a:p>
          <a:p>
            <a:r>
              <a:rPr lang="en-US" dirty="0"/>
              <a:t>If all switchboards are interconnected, then in parallel plant operation.</a:t>
            </a:r>
          </a:p>
          <a:p>
            <a:r>
              <a:rPr lang="en-US" dirty="0"/>
              <a:t>If the power system operates as two or more independent systems, then in split plant operation.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543E9-D2C4-141A-A0E2-CD4519429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12/29/2025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D62FC9E-3E2C-58B9-D5DB-97470DCF7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2025 by Norbert Doerry                                                                                  This work is licensed via: CC BY 4.0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D3FB138-61B9-D515-9D2A-DBDFC2D4A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6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DC83FC0-1A8C-49FE-C3D9-B35ECE15146D}"/>
              </a:ext>
            </a:extLst>
          </p:cNvPr>
          <p:cNvGrpSpPr/>
          <p:nvPr/>
        </p:nvGrpSpPr>
        <p:grpSpPr>
          <a:xfrm>
            <a:off x="8301788" y="2060367"/>
            <a:ext cx="3697800" cy="3218528"/>
            <a:chOff x="8301788" y="2060367"/>
            <a:chExt cx="3697800" cy="3218528"/>
          </a:xfrm>
        </p:grpSpPr>
        <p:pic>
          <p:nvPicPr>
            <p:cNvPr id="12" name="Picture 11" descr="A diagram of a power supply system&#10;&#10;AI-generated content may be incorrect.">
              <a:extLst>
                <a:ext uri="{FF2B5EF4-FFF2-40B4-BE49-F238E27FC236}">
                  <a16:creationId xmlns:a16="http://schemas.microsoft.com/office/drawing/2014/main" id="{B45E1BA2-7A79-2948-3078-F92378275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1788" y="2060367"/>
              <a:ext cx="3697800" cy="3218528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0F1FCE2-91D3-EDB3-090D-D5BC2A633AFB}"/>
                </a:ext>
              </a:extLst>
            </p:cNvPr>
            <p:cNvSpPr txBox="1"/>
            <p:nvPr/>
          </p:nvSpPr>
          <p:spPr>
            <a:xfrm>
              <a:off x="9830728" y="2981949"/>
              <a:ext cx="59824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Bus-Tie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C503D28-224C-9DB6-1B11-F6A4FBDD2AC7}"/>
              </a:ext>
            </a:extLst>
          </p:cNvPr>
          <p:cNvSpPr txBox="1"/>
          <p:nvPr/>
        </p:nvSpPr>
        <p:spPr>
          <a:xfrm>
            <a:off x="8537073" y="5407193"/>
            <a:ext cx="3227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Example</a:t>
            </a:r>
          </a:p>
          <a:p>
            <a:pPr algn="ctr"/>
            <a:r>
              <a:rPr lang="en-US" dirty="0"/>
              <a:t>Low voltage radial architecture</a:t>
            </a:r>
          </a:p>
        </p:txBody>
      </p:sp>
    </p:spTree>
    <p:extLst>
      <p:ext uri="{BB962C8B-B14F-4D97-AF65-F5344CB8AC3E}">
        <p14:creationId xmlns:p14="http://schemas.microsoft.com/office/powerpoint/2010/main" val="842600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DDBB9-ED8E-074C-4592-EE0A3EAF8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Medium voltage radial architecture</a:t>
            </a:r>
          </a:p>
        </p:txBody>
      </p:sp>
      <p:pic>
        <p:nvPicPr>
          <p:cNvPr id="8" name="Content Placeholder 7" descr="A diagram of a computer network&#10;&#10;AI-generated content may be incorrect.">
            <a:extLst>
              <a:ext uri="{FF2B5EF4-FFF2-40B4-BE49-F238E27FC236}">
                <a16:creationId xmlns:a16="http://schemas.microsoft.com/office/drawing/2014/main" id="{42480E41-FA56-D57C-54C0-242E03B1E31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841" y="1469483"/>
            <a:ext cx="3776559" cy="477939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7E9D3-8175-C8D6-316B-B58DA24EA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12/29/2025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C7D92-7AB6-7967-4CFC-D47D6275A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E476B-817D-5196-4F09-16A0FCFE6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FFCA18-388C-2B82-D02A-771FCC3FC54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940879" y="2383605"/>
            <a:ext cx="6399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Bus-Tie</a:t>
            </a:r>
          </a:p>
        </p:txBody>
      </p:sp>
    </p:spTree>
    <p:extLst>
      <p:ext uri="{BB962C8B-B14F-4D97-AF65-F5344CB8AC3E}">
        <p14:creationId xmlns:p14="http://schemas.microsoft.com/office/powerpoint/2010/main" val="2759460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637C4-E78A-5440-2C36-5BA31DA6A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Ring 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D55F3-B6FA-27FD-71AC-563C3B263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6137"/>
            <a:ext cx="6086582" cy="4692316"/>
          </a:xfrm>
        </p:spPr>
        <p:txBody>
          <a:bodyPr>
            <a:normAutofit/>
          </a:bodyPr>
          <a:lstStyle/>
          <a:p>
            <a:r>
              <a:rPr lang="en-US" dirty="0"/>
              <a:t>Similar to radial architecture with following exceptions:</a:t>
            </a:r>
          </a:p>
          <a:p>
            <a:pPr lvl="1"/>
            <a:r>
              <a:rPr lang="en-US" dirty="0"/>
              <a:t>Not every switchboard requires an associated source</a:t>
            </a:r>
          </a:p>
          <a:p>
            <a:pPr lvl="1"/>
            <a:r>
              <a:rPr lang="en-US" dirty="0"/>
              <a:t>Switchboards connected in a ring such that power continuity maintained with the loss of an arbitrary bus-tie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B5F92-70A2-F016-87F2-58F92569B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12/29/2025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FB11FC8-1C7E-BC41-F8B9-A181CC4B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by Norbert Doerry                                                                                  This work is licensed via: CC BY 4.0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AC75560-5C05-688E-755A-91609B223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8</a:t>
            </a:fld>
            <a:endParaRPr lang="en-US"/>
          </a:p>
        </p:txBody>
      </p:sp>
      <p:pic>
        <p:nvPicPr>
          <p:cNvPr id="10" name="Picture 9" descr="A diagram of a computer system&#10;&#10;AI-generated content may be incorrect.">
            <a:extLst>
              <a:ext uri="{FF2B5EF4-FFF2-40B4-BE49-F238E27FC236}">
                <a16:creationId xmlns:a16="http://schemas.microsoft.com/office/drawing/2014/main" id="{A39E23C7-993B-4FA9-6215-EF219E268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345" y="365125"/>
            <a:ext cx="3823220" cy="2383022"/>
          </a:xfrm>
          <a:prstGeom prst="rect">
            <a:avLst/>
          </a:prstGeom>
        </p:spPr>
      </p:pic>
      <p:pic>
        <p:nvPicPr>
          <p:cNvPr id="12" name="Picture 11" descr="A diagram of a computer hardware system&#10;&#10;AI-generated content may be incorrect.">
            <a:extLst>
              <a:ext uri="{FF2B5EF4-FFF2-40B4-BE49-F238E27FC236}">
                <a16:creationId xmlns:a16="http://schemas.microsoft.com/office/drawing/2014/main" id="{4BC965AA-1D1B-A694-5B14-C404E0D59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590" y="2930162"/>
            <a:ext cx="3548731" cy="326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00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E4C7D-C3B2-3060-C01B-284DCAFA1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68650-6D6E-649F-F402-3BD7A1DA3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Zonal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B7C57-EA75-5C4C-7134-0C5551702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20574"/>
            <a:ext cx="5778357" cy="483577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Similar to ring bus with the following exceptions</a:t>
            </a:r>
          </a:p>
          <a:p>
            <a:pPr lvl="1"/>
            <a:r>
              <a:rPr lang="en-US" dirty="0"/>
              <a:t>Ship is divided geographically into multiple zones.</a:t>
            </a:r>
          </a:p>
          <a:p>
            <a:pPr lvl="1"/>
            <a:r>
              <a:rPr lang="en-US" dirty="0"/>
              <a:t>Ring bus typically configured as port and starboard buses.</a:t>
            </a:r>
          </a:p>
          <a:p>
            <a:pPr lvl="2"/>
            <a:r>
              <a:rPr lang="en-US" dirty="0"/>
              <a:t>Buses segmented by switchboards.</a:t>
            </a:r>
          </a:p>
          <a:p>
            <a:pPr lvl="2"/>
            <a:r>
              <a:rPr lang="en-US" dirty="0"/>
              <a:t>Switchboards power load centers either directly or via PCM.</a:t>
            </a:r>
          </a:p>
          <a:p>
            <a:pPr lvl="2"/>
            <a:r>
              <a:rPr lang="en-US" dirty="0"/>
              <a:t>Load centers may be powered by a switchboard in another zone.</a:t>
            </a:r>
          </a:p>
          <a:p>
            <a:pPr lvl="1"/>
            <a:r>
              <a:rPr lang="en-US" dirty="0"/>
              <a:t>Ring bus may operate at medium voltage.</a:t>
            </a:r>
          </a:p>
          <a:p>
            <a:pPr lvl="2"/>
            <a:r>
              <a:rPr lang="en-US" dirty="0"/>
              <a:t>PCM with associated LV switchboard provide power to loads</a:t>
            </a:r>
          </a:p>
          <a:p>
            <a:pPr lvl="1"/>
            <a:r>
              <a:rPr lang="en-US" dirty="0"/>
              <a:t>Sources usually connect to generator switchboards that may connect to either bus.</a:t>
            </a:r>
          </a:p>
          <a:p>
            <a:pPr lvl="1"/>
            <a:r>
              <a:rPr lang="en-US" dirty="0"/>
              <a:t>Port and starboard buses may be capable of being interconnected, but system normally operated in split plant.</a:t>
            </a:r>
          </a:p>
          <a:p>
            <a:pPr lvl="1"/>
            <a:r>
              <a:rPr lang="en-US" dirty="0"/>
              <a:t>All loads powered by load centers or switchboards within the zone.  Critical loads may connect to either bus via switchboards, load centers, and bus transfers.</a:t>
            </a:r>
          </a:p>
          <a:p>
            <a:pPr lvl="1"/>
            <a:r>
              <a:rPr lang="en-US" dirty="0"/>
              <a:t>Designed to provide zonal survivability.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A9F11-E403-7805-46E1-9390B3759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12/29/2025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A12BF38-9B02-AA6C-2E06-29AD421F2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2025 by Norbert Doerry                                                                                  This work is licensed via: CC BY 4.0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F26088-7086-CEBC-F9EE-4A2C1D02C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9</a:t>
            </a:fld>
            <a:endParaRPr lang="en-US"/>
          </a:p>
        </p:txBody>
      </p:sp>
      <p:pic>
        <p:nvPicPr>
          <p:cNvPr id="12" name="Picture 11" descr="A diagram of a circuit&#10;&#10;AI-generated content may be incorrect.">
            <a:extLst>
              <a:ext uri="{FF2B5EF4-FFF2-40B4-BE49-F238E27FC236}">
                <a16:creationId xmlns:a16="http://schemas.microsoft.com/office/drawing/2014/main" id="{047A9B9A-3204-46B8-1AB1-0E7161A31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031" y="397694"/>
            <a:ext cx="4426259" cy="3031306"/>
          </a:xfrm>
          <a:prstGeom prst="rect">
            <a:avLst/>
          </a:prstGeom>
        </p:spPr>
      </p:pic>
      <p:pic>
        <p:nvPicPr>
          <p:cNvPr id="14" name="Picture 13" descr="A diagram of a computer circuit&#10;&#10;AI-generated content may be incorrect.">
            <a:extLst>
              <a:ext uri="{FF2B5EF4-FFF2-40B4-BE49-F238E27FC236}">
                <a16:creationId xmlns:a16="http://schemas.microsoft.com/office/drawing/2014/main" id="{59F0DB8F-9D96-27C5-0920-746413706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151" y="3396431"/>
            <a:ext cx="4322020" cy="295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30153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4022</TotalTime>
  <Words>1474</Words>
  <Application>Microsoft Office PowerPoint</Application>
  <PresentationFormat>Widescreen</PresentationFormat>
  <Paragraphs>194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1_Office Theme</vt:lpstr>
      <vt:lpstr>Architectures Shipboard Power System Fundamentals  Revision of 29 December 2025</vt:lpstr>
      <vt:lpstr>Essential Questions</vt:lpstr>
      <vt:lpstr>Architecture</vt:lpstr>
      <vt:lpstr>Electrical power system architectural modules</vt:lpstr>
      <vt:lpstr>Voltage levels</vt:lpstr>
      <vt:lpstr>Radial architecture</vt:lpstr>
      <vt:lpstr>Medium voltage radial architecture</vt:lpstr>
      <vt:lpstr>Ring bus</vt:lpstr>
      <vt:lpstr>Zonal architecture</vt:lpstr>
      <vt:lpstr>Propulsion system building blocks</vt:lpstr>
      <vt:lpstr>Mechanical drive ship propulsion</vt:lpstr>
      <vt:lpstr>Hybrid electric drive ship propulsion</vt:lpstr>
      <vt:lpstr>Integrated power system</vt:lpstr>
      <vt:lpstr>Electric Drive</vt:lpstr>
      <vt:lpstr>A.C. vs D.C. power distribution</vt:lpstr>
      <vt:lpstr>Low voltage vs medium (high) voltage distribution systems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Architectures</dc:title>
  <dc:creator>Norbert Doerry</dc:creator>
  <cp:lastModifiedBy>Norbert Doerry</cp:lastModifiedBy>
  <cp:revision>55</cp:revision>
  <dcterms:created xsi:type="dcterms:W3CDTF">2025-04-03T12:58:23Z</dcterms:created>
  <dcterms:modified xsi:type="dcterms:W3CDTF">2025-12-29T18:56:43Z</dcterms:modified>
</cp:coreProperties>
</file>